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roxima Nova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ProximaNova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.fntdata"/><Relationship Id="rId6" Type="http://schemas.openxmlformats.org/officeDocument/2006/relationships/slide" Target="slides/slide1.xml"/><Relationship Id="rId18" Type="http://schemas.openxmlformats.org/officeDocument/2006/relationships/font" Target="fonts/ProximaNov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1e173b8db7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1e173b8db7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e1a2e9e6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e1a2e9e6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e1a2e9e6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e1a2e9e6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1e173b8d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1e173b8d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e173b8db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e173b8db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e173b8db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e173b8db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1e173b8db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1e173b8db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e173b8db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e173b8db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1e173b8db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1e173b8db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1e173b8db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1e173b8db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1e173b8db7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1e173b8db7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rgbClr val="C0D7C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328350"/>
            <a:ext cx="8123100" cy="22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6115">
                <a:solidFill>
                  <a:srgbClr val="A4C2F4"/>
                </a:solidFill>
              </a:rPr>
              <a:t>Sustainability Tourism Management Database</a:t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197925" y="2647950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1" sz="6115"/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7115"/>
              <a:t>Group 11</a:t>
            </a:r>
            <a:endParaRPr b="1" sz="7115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4915"/>
              <a:t>Akshit Verma 002059756</a:t>
            </a:r>
            <a:endParaRPr b="1" sz="4915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4915"/>
              <a:t>Rushang Dalal 002053714</a:t>
            </a:r>
            <a:endParaRPr b="1" sz="4915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4915"/>
              <a:t>Sai Tarun Reddy Lakkireddy 002836426</a:t>
            </a:r>
            <a:endParaRPr b="1" sz="4915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4915"/>
              <a:t>Reva Pethe 002310699</a:t>
            </a:r>
            <a:endParaRPr b="1" sz="491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156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920">
                <a:solidFill>
                  <a:srgbClr val="274E13"/>
                </a:solidFill>
              </a:rPr>
              <a:t>Encryption </a:t>
            </a:r>
            <a:endParaRPr b="1" sz="2920">
              <a:solidFill>
                <a:srgbClr val="274E13"/>
              </a:solidFill>
            </a:endParaRPr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813375"/>
            <a:ext cx="8520600" cy="37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To encrypt a password for Tourist</a:t>
            </a:r>
            <a:r>
              <a:rPr b="1" lang="en" sz="1100">
                <a:solidFill>
                  <a:srgbClr val="000000"/>
                </a:solidFill>
              </a:rPr>
              <a:t>.</a:t>
            </a:r>
            <a:endParaRPr b="1"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77225"/>
            <a:ext cx="3979200" cy="351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9200" y="1377225"/>
            <a:ext cx="2766020" cy="351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 rotWithShape="1">
          <a:blip r:embed="rId5">
            <a:alphaModFix/>
          </a:blip>
          <a:srcRect b="0" l="0" r="6672" t="0"/>
          <a:stretch/>
        </p:blipFill>
        <p:spPr>
          <a:xfrm>
            <a:off x="6319350" y="2943125"/>
            <a:ext cx="2766025" cy="194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209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3255">
                <a:solidFill>
                  <a:srgbClr val="274E13"/>
                </a:solidFill>
              </a:rPr>
              <a:t>Visualization </a:t>
            </a:r>
            <a:endParaRPr b="1" sz="3255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63200"/>
            <a:ext cx="8520602" cy="402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1442700" y="1917000"/>
            <a:ext cx="6258600" cy="13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7200">
                <a:solidFill>
                  <a:srgbClr val="274E13"/>
                </a:solidFill>
              </a:rPr>
              <a:t>THANK YOU !!</a:t>
            </a:r>
            <a:r>
              <a:rPr b="1" lang="en" sz="7200">
                <a:solidFill>
                  <a:srgbClr val="0C343D"/>
                </a:solidFill>
              </a:rPr>
              <a:t> </a:t>
            </a:r>
            <a:endParaRPr b="1" sz="7200">
              <a:solidFill>
                <a:srgbClr val="0C343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227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33788"/>
              <a:buFont typeface="Arial"/>
              <a:buNone/>
            </a:pPr>
            <a:r>
              <a:rPr b="1" lang="en" sz="3255">
                <a:solidFill>
                  <a:srgbClr val="274E13"/>
                </a:solidFill>
              </a:rPr>
              <a:t>Goals and Features</a:t>
            </a:r>
            <a:endParaRPr b="1" sz="3255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Goal: </a:t>
            </a:r>
            <a:r>
              <a:rPr lang="en" sz="1500">
                <a:solidFill>
                  <a:schemeClr val="dk1"/>
                </a:solidFill>
              </a:rPr>
              <a:t>Harmonize tourism's economic benefits with environmental and cultural preservation for future generations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Challenges Addressed: </a:t>
            </a:r>
            <a:r>
              <a:rPr lang="en" sz="1500">
                <a:solidFill>
                  <a:schemeClr val="dk1"/>
                </a:solidFill>
              </a:rPr>
              <a:t>Over-tourism, environmental damage, and the need for sustainability in tourism practices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Key Features:</a:t>
            </a:r>
            <a:endParaRPr b="1"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Centralized database consolidating sustainability metrics for informed decision-making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Monitoring environmental impacts (e.g., carbon footprint, water usage, waste)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Measuring and managing destination carrying capacities to prevent over-tourism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Promoting sustainable transportation options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Storing educational content to raise awareness and engagement in sustainable tourism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206875"/>
            <a:ext cx="8520600" cy="11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333"/>
              <a:buFont typeface="Arial"/>
              <a:buNone/>
            </a:pPr>
            <a:r>
              <a:rPr b="1" lang="en" sz="3300">
                <a:solidFill>
                  <a:srgbClr val="274E13"/>
                </a:solidFill>
              </a:rPr>
              <a:t>Stakeholders in Sustainable Tourism </a:t>
            </a:r>
            <a:endParaRPr b="1" sz="3300">
              <a:solidFill>
                <a:srgbClr val="274E13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33333"/>
              <a:buFont typeface="Arial"/>
              <a:buNone/>
            </a:pPr>
            <a:r>
              <a:rPr b="1" lang="en" sz="3300">
                <a:solidFill>
                  <a:srgbClr val="274E13"/>
                </a:solidFill>
              </a:rPr>
              <a:t>Roles and Decision-Making Impact</a:t>
            </a:r>
            <a:endParaRPr b="1" sz="3300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5248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-3204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" sz="2628">
                <a:solidFill>
                  <a:schemeClr val="dk1"/>
                </a:solidFill>
              </a:rPr>
              <a:t>Local Governments</a:t>
            </a:r>
            <a:endParaRPr b="1" sz="2628">
              <a:solidFill>
                <a:schemeClr val="dk1"/>
              </a:solidFill>
            </a:endParaRPr>
          </a:p>
          <a:p>
            <a:pPr indent="-320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2628">
                <a:solidFill>
                  <a:schemeClr val="dk1"/>
                </a:solidFill>
              </a:rPr>
              <a:t>Manage over-tourism with visitor caps</a:t>
            </a:r>
            <a:endParaRPr sz="2628">
              <a:solidFill>
                <a:schemeClr val="dk1"/>
              </a:solidFill>
            </a:endParaRPr>
          </a:p>
          <a:p>
            <a:pPr indent="-320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2628">
                <a:solidFill>
                  <a:schemeClr val="dk1"/>
                </a:solidFill>
              </a:rPr>
              <a:t>Allocate resources for eco-friendly infrastructure</a:t>
            </a:r>
            <a:endParaRPr sz="2628">
              <a:solidFill>
                <a:schemeClr val="dk1"/>
              </a:solidFill>
            </a:endParaRPr>
          </a:p>
          <a:p>
            <a:pPr indent="-320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" sz="2628">
                <a:solidFill>
                  <a:schemeClr val="dk1"/>
                </a:solidFill>
              </a:rPr>
              <a:t>Tourism Businesses</a:t>
            </a:r>
            <a:endParaRPr b="1" sz="2628">
              <a:solidFill>
                <a:schemeClr val="dk1"/>
              </a:solidFill>
            </a:endParaRPr>
          </a:p>
          <a:p>
            <a:pPr indent="-320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2628">
                <a:solidFill>
                  <a:schemeClr val="dk1"/>
                </a:solidFill>
              </a:rPr>
              <a:t>Track and reduce carbon footprints</a:t>
            </a:r>
            <a:endParaRPr sz="2628">
              <a:solidFill>
                <a:schemeClr val="dk1"/>
              </a:solidFill>
            </a:endParaRPr>
          </a:p>
          <a:p>
            <a:pPr indent="-320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2628">
                <a:solidFill>
                  <a:schemeClr val="dk1"/>
                </a:solidFill>
              </a:rPr>
              <a:t>Promote sustainable services to attract eco-conscious travelers</a:t>
            </a:r>
            <a:endParaRPr sz="2628">
              <a:solidFill>
                <a:schemeClr val="dk1"/>
              </a:solidFill>
            </a:endParaRPr>
          </a:p>
          <a:p>
            <a:pPr indent="-320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" sz="2628">
                <a:solidFill>
                  <a:schemeClr val="dk1"/>
                </a:solidFill>
              </a:rPr>
              <a:t>Environmental Protection Advocates / Activists</a:t>
            </a:r>
            <a:endParaRPr b="1" sz="2628">
              <a:solidFill>
                <a:schemeClr val="dk1"/>
              </a:solidFill>
            </a:endParaRPr>
          </a:p>
          <a:p>
            <a:pPr indent="-320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2628">
                <a:solidFill>
                  <a:schemeClr val="dk1"/>
                </a:solidFill>
              </a:rPr>
              <a:t>Monitor tourism's impact on ecosystems</a:t>
            </a:r>
            <a:endParaRPr sz="2628">
              <a:solidFill>
                <a:schemeClr val="dk1"/>
              </a:solidFill>
            </a:endParaRPr>
          </a:p>
          <a:p>
            <a:pPr indent="-320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2628">
                <a:solidFill>
                  <a:schemeClr val="dk1"/>
                </a:solidFill>
              </a:rPr>
              <a:t>Advocate policies for conservation and sustainability</a:t>
            </a:r>
            <a:endParaRPr sz="2628">
              <a:solidFill>
                <a:schemeClr val="dk1"/>
              </a:solidFill>
            </a:endParaRPr>
          </a:p>
          <a:p>
            <a:pPr indent="-320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" sz="2628">
                <a:solidFill>
                  <a:schemeClr val="dk1"/>
                </a:solidFill>
              </a:rPr>
              <a:t>Tourists</a:t>
            </a:r>
            <a:endParaRPr b="1" sz="2628">
              <a:solidFill>
                <a:schemeClr val="dk1"/>
              </a:solidFill>
            </a:endParaRPr>
          </a:p>
          <a:p>
            <a:pPr indent="-320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2628">
                <a:solidFill>
                  <a:schemeClr val="dk1"/>
                </a:solidFill>
              </a:rPr>
              <a:t>Choose eco-friendly destinations and activities based on impact data</a:t>
            </a:r>
            <a:endParaRPr sz="2628">
              <a:solidFill>
                <a:schemeClr val="dk1"/>
              </a:solidFill>
            </a:endParaRPr>
          </a:p>
          <a:p>
            <a:pPr indent="-320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2628">
                <a:solidFill>
                  <a:schemeClr val="dk1"/>
                </a:solidFill>
              </a:rPr>
              <a:t>Engage with educational content to adopt sustainable travel practices</a:t>
            </a:r>
            <a:endParaRPr sz="2628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1848"/>
              <a:buFont typeface="Arial"/>
              <a:buNone/>
            </a:pPr>
            <a:r>
              <a:rPr b="1" lang="en" sz="2628">
                <a:solidFill>
                  <a:schemeClr val="dk1"/>
                </a:solidFill>
              </a:rPr>
              <a:t>Goal: Empower all stakeholders with actionable insights for responsible tourism</a:t>
            </a:r>
            <a:endParaRPr b="1" sz="2628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9100" y="1398725"/>
            <a:ext cx="3409950" cy="207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104825" y="41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b="1" lang="en" sz="2300">
                <a:solidFill>
                  <a:srgbClr val="274E13"/>
                </a:solidFill>
              </a:rPr>
              <a:t>Entity Relationship Diagram</a:t>
            </a:r>
            <a:endParaRPr b="1" sz="2300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0" l="-1610" r="1610" t="0"/>
          <a:stretch/>
        </p:blipFill>
        <p:spPr>
          <a:xfrm>
            <a:off x="342475" y="586050"/>
            <a:ext cx="8401249" cy="4317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207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33788"/>
              <a:buFont typeface="Arial"/>
              <a:buNone/>
            </a:pPr>
            <a:r>
              <a:rPr b="1" lang="en" sz="3255">
                <a:solidFill>
                  <a:srgbClr val="274E13"/>
                </a:solidFill>
              </a:rPr>
              <a:t>Key Design Decisions</a:t>
            </a:r>
            <a:endParaRPr b="1" sz="3255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84125" y="1131800"/>
            <a:ext cx="6649800" cy="38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b="1" lang="en" sz="1500">
                <a:solidFill>
                  <a:schemeClr val="dk1"/>
                </a:solidFill>
              </a:rPr>
              <a:t>Separate Environmental_Impact &amp; Economic_Impact Entities</a:t>
            </a:r>
            <a:endParaRPr b="1"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Enables stakeholders to analyze environmental and economic factors independently or together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Supports detailed and focused tracking of sustainability dimensions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b="1" lang="en" sz="1500">
                <a:solidFill>
                  <a:schemeClr val="dk1"/>
                </a:solidFill>
              </a:rPr>
              <a:t>Flexible Sustainability_Metric Entity</a:t>
            </a:r>
            <a:endParaRPr b="1"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Centralized entity for adding or modifying metrics without altering the database structure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Adapts seamlessly to evolving sustainability standards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b="1" lang="en" sz="1500">
                <a:solidFill>
                  <a:schemeClr val="dk1"/>
                </a:solidFill>
              </a:rPr>
              <a:t>Sustainability_Certification as Many-to-Many</a:t>
            </a:r>
            <a:endParaRPr b="1"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Tracks multiple certifications for entities like Accommodations and Tour Operators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Reflects the complexity and interconnectedness of sustainability certifications in tourism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3525" y="1362625"/>
            <a:ext cx="2093901" cy="2041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145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33788"/>
              <a:buFont typeface="Arial"/>
              <a:buNone/>
            </a:pPr>
            <a:r>
              <a:rPr b="1" lang="en" sz="3255">
                <a:solidFill>
                  <a:srgbClr val="274E13"/>
                </a:solidFill>
              </a:rPr>
              <a:t>Stored Procedure</a:t>
            </a:r>
            <a:endParaRPr b="1" sz="3255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GetDestinationsBySustainability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50900"/>
            <a:ext cx="4084449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4675450" y="100007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GetAttractionsByType</a:t>
            </a:r>
            <a:endParaRPr b="1" sz="1100">
              <a:solidFill>
                <a:schemeClr val="dk1"/>
              </a:solidFill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5450" y="1450900"/>
            <a:ext cx="4335524" cy="341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134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34982"/>
              <a:buFont typeface="Arial"/>
              <a:buNone/>
            </a:pPr>
            <a:r>
              <a:rPr b="1" lang="en" sz="3144">
                <a:solidFill>
                  <a:srgbClr val="274E13"/>
                </a:solidFill>
              </a:rPr>
              <a:t>Views</a:t>
            </a:r>
            <a:endParaRPr b="1" sz="3144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930950"/>
            <a:ext cx="8520600" cy="3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HighSustainabilityDestinations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97125"/>
            <a:ext cx="3951350" cy="297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/>
        </p:nvSpPr>
        <p:spPr>
          <a:xfrm>
            <a:off x="4499600" y="930950"/>
            <a:ext cx="2420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RevenueAnalytics</a:t>
            </a:r>
            <a:endParaRPr b="1" sz="1100">
              <a:solidFill>
                <a:schemeClr val="dk1"/>
              </a:solidFill>
            </a:endParaRPr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9600" y="1397125"/>
            <a:ext cx="4332699" cy="297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134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33788"/>
              <a:buFont typeface="Arial"/>
              <a:buNone/>
            </a:pPr>
            <a:r>
              <a:rPr b="1" lang="en" sz="3255">
                <a:solidFill>
                  <a:srgbClr val="274E13"/>
                </a:solidFill>
              </a:rPr>
              <a:t>User Defined Functions</a:t>
            </a:r>
            <a:endParaRPr b="1" sz="3255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103500" y="1011025"/>
            <a:ext cx="8937000" cy="3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AvgVisitorCapacity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75" y="1479025"/>
            <a:ext cx="4140324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4696125" y="1011025"/>
            <a:ext cx="2379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SustainabilityScoreRatio</a:t>
            </a:r>
            <a:endParaRPr b="1" sz="1100">
              <a:solidFill>
                <a:schemeClr val="dk1"/>
              </a:solidFill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6125" y="1479025"/>
            <a:ext cx="432375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196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33788"/>
              <a:buFont typeface="Arial"/>
              <a:buNone/>
            </a:pPr>
            <a:r>
              <a:rPr b="1" lang="en" sz="3255">
                <a:solidFill>
                  <a:srgbClr val="274E13"/>
                </a:solidFill>
              </a:rPr>
              <a:t>Triggers</a:t>
            </a:r>
            <a:endParaRPr b="1" sz="3255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3244"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095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Validation for Insert query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00" y="1627125"/>
            <a:ext cx="4353400" cy="271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4779725" y="1095475"/>
            <a:ext cx="2275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Validation for Update query</a:t>
            </a:r>
            <a:endParaRPr b="1" sz="1100">
              <a:solidFill>
                <a:schemeClr val="dk1"/>
              </a:solidFill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4400" y="1627125"/>
            <a:ext cx="4353401" cy="27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